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5" r:id="rId5"/>
    <p:sldId id="1146" r:id="rId6"/>
    <p:sldId id="1147" r:id="rId7"/>
    <p:sldId id="1143" r:id="rId8"/>
    <p:sldId id="1148" r:id="rId9"/>
    <p:sldId id="1144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local government also wants to turn the bridge into an interesting place for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will be some bars and cafes at both 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one of the bridge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offer a glass elevator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people can enjoy views of the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附近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Huajiang Grand Canyon Bridge is set to become the world’s highest bridge on June 30th, 2025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395524"/>
            <a:ext cx="1218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visitors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702718" y="1946448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towers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846734" y="2448809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nearby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2123" y="3452807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句意：此外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其中一座桥塔将提供玻璃电梯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人们可以欣赏附近地区的景色。</a:t>
            </a:r>
            <a:r>
              <a:rPr lang="en-US" altLang="zh-CN" sz="2400">
                <a:cs typeface="Times New Roman" panose="02020603050405020304" pitchFamily="18" charset="0"/>
              </a:rPr>
              <a:t>nearby</a:t>
            </a:r>
            <a:r>
              <a:rPr lang="zh-CN" altLang="zh-CN" sz="2400">
                <a:cs typeface="Times New Roman" panose="02020603050405020304" pitchFamily="18" charset="0"/>
              </a:rPr>
              <a:t>附近。故填</a:t>
            </a:r>
            <a:r>
              <a:rPr lang="en-US" altLang="zh-CN" sz="2400">
                <a:cs typeface="Times New Roman" panose="02020603050405020304" pitchFamily="18" charset="0"/>
              </a:rPr>
              <a:t>nearby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86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944" y="924576"/>
            <a:ext cx="11692523" cy="14963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文主要介绍了贵州的峡谷吊桥。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619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Huajiang Grand Canyon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峡谷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Bridge running 625meters above the Beipan River, in Guizhou Province, is set to become the world’s highest bridge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Guizhou is home to more than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world’s top 100 highest bridges and has set the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world’s highest bridge more than once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was in 2003 when the Beipanjiang Guanxing Bridge became the highest hanging bridge in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was in 2016, the Beipanjiang Duge Bridge, and this year, it’s doing it again with a bridge over the deepest part of the Beipan River Valley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Standing at a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780 meters, the bridge will be built in an area known as the “Earth Crack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裂缝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91150" y="1752564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half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42123" y="5028357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考查名词。句意：贵州拥有世界</a:t>
            </a:r>
            <a:r>
              <a:rPr lang="en-US" altLang="zh-CN" sz="2400">
                <a:cs typeface="Times New Roman" panose="02020603050405020304" pitchFamily="18" charset="0"/>
              </a:rPr>
              <a:t>100</a:t>
            </a:r>
            <a:r>
              <a:rPr lang="zh-CN" altLang="zh-CN" sz="2400">
                <a:cs typeface="Times New Roman" panose="02020603050405020304" pitchFamily="18" charset="0"/>
              </a:rPr>
              <a:t>座最高桥梁中的一半以上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并多次创下世界最高桥梁的纪录。</a:t>
            </a:r>
            <a:r>
              <a:rPr lang="en-US" altLang="zh-CN" sz="2400">
                <a:cs typeface="Times New Roman" panose="02020603050405020304" pitchFamily="18" charset="0"/>
              </a:rPr>
              <a:t>half</a:t>
            </a:r>
            <a:r>
              <a:rPr lang="zh-CN" altLang="zh-CN" sz="2400">
                <a:cs typeface="Times New Roman" panose="02020603050405020304" pitchFamily="18" charset="0"/>
              </a:rPr>
              <a:t>一半。故填</a:t>
            </a:r>
            <a:r>
              <a:rPr lang="en-US" altLang="zh-CN" sz="2400">
                <a:cs typeface="Times New Roman" panose="02020603050405020304" pitchFamily="18" charset="0"/>
              </a:rPr>
              <a:t>half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06974" y="2231481"/>
            <a:ext cx="1049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record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056492" y="3161004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second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136372" y="4065077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height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97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619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Huajiang Grand Canyon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峡谷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Bridge running 625meters above the Beipan River, in Guizhou Province, is set to become the world’s highest bridge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Guizhou is home to more than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world’s top 100 highest bridges and has set the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world’s highest bridge more than once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was in 2003 when the Beipanjiang Guanxing Bridge became the highest hanging bridge in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was in 2016, the Beipanjiang Duge Bridge, and this year, it’s doing it again with a bridge over the deepest part of the Beipan River Valley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Standing at a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780 meters, the bridge will be built in an area known as the “Earth Crack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裂缝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91150" y="1752564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half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06974" y="2231481"/>
            <a:ext cx="1049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record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2123" y="5036983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考查名词。句意：贵州拥有世界</a:t>
            </a:r>
            <a:r>
              <a:rPr lang="en-US" altLang="zh-CN" sz="2400">
                <a:cs typeface="Times New Roman" panose="02020603050405020304" pitchFamily="18" charset="0"/>
              </a:rPr>
              <a:t>100</a:t>
            </a:r>
            <a:r>
              <a:rPr lang="zh-CN" altLang="zh-CN" sz="2400">
                <a:cs typeface="Times New Roman" panose="02020603050405020304" pitchFamily="18" charset="0"/>
              </a:rPr>
              <a:t>座最高桥梁中的一半以上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并多次创下世界最高桥梁的纪录。</a:t>
            </a:r>
            <a:r>
              <a:rPr lang="en-US" altLang="zh-CN" sz="2400">
                <a:cs typeface="Times New Roman" panose="02020603050405020304" pitchFamily="18" charset="0"/>
              </a:rPr>
              <a:t>the</a:t>
            </a:r>
            <a:r>
              <a:rPr lang="zh-CN" altLang="zh-CN" sz="2400">
                <a:cs typeface="Times New Roman" panose="02020603050405020304" pitchFamily="18" charset="0"/>
              </a:rPr>
              <a:t>＋可数名词单数。</a:t>
            </a:r>
            <a:r>
              <a:rPr lang="en-US" altLang="zh-CN" sz="2400">
                <a:cs typeface="Times New Roman" panose="02020603050405020304" pitchFamily="18" charset="0"/>
              </a:rPr>
              <a:t>record</a:t>
            </a:r>
            <a:r>
              <a:rPr lang="zh-CN" altLang="zh-CN" sz="2400">
                <a:cs typeface="Times New Roman" panose="02020603050405020304" pitchFamily="18" charset="0"/>
              </a:rPr>
              <a:t>记录。故填</a:t>
            </a:r>
            <a:r>
              <a:rPr lang="en-US" altLang="zh-CN" sz="2400">
                <a:cs typeface="Times New Roman" panose="02020603050405020304" pitchFamily="18" charset="0"/>
              </a:rPr>
              <a:t>record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56492" y="3161004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second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136372" y="4065077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height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55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619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Huajiang Grand Canyon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峡谷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Bridge running 625meters above the Beipan River, in Guizhou Province, is set to become the world’s highest bridge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Guizhou is home to more than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world’s top 100 highest bridges and has set the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world’s highest bridge more than once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was in 2003 when the Beipanjiang Guanxing Bridge became the highest hanging bridge in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was in 2016, the Beipanjiang Duge Bridge, and this year, it’s doing it again with a bridge over the deepest part of the Beipan River Valley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Standing at a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780 meters, the bridge will be built in an area known as the “Earth Crack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裂缝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91150" y="1752564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half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06974" y="2231481"/>
            <a:ext cx="1049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record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056492" y="3161004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second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2123" y="4964975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考查序数词。句意：第二次是在</a:t>
            </a:r>
            <a:r>
              <a:rPr lang="en-US" altLang="zh-CN" sz="2400">
                <a:cs typeface="Times New Roman" panose="02020603050405020304" pitchFamily="18" charset="0"/>
              </a:rPr>
              <a:t>2016</a:t>
            </a:r>
            <a:r>
              <a:rPr lang="zh-CN" altLang="zh-CN" sz="2400">
                <a:cs typeface="Times New Roman" panose="02020603050405020304" pitchFamily="18" charset="0"/>
              </a:rPr>
              <a:t>年的北盘江独孤桥。今年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它又在北盘江流域最深处建造了一座桥。</a:t>
            </a:r>
            <a:r>
              <a:rPr lang="en-US" altLang="zh-CN" sz="2400">
                <a:cs typeface="Times New Roman" panose="02020603050405020304" pitchFamily="18" charset="0"/>
              </a:rPr>
              <a:t>second</a:t>
            </a:r>
            <a:r>
              <a:rPr lang="zh-CN" altLang="zh-CN" sz="2400">
                <a:cs typeface="Times New Roman" panose="02020603050405020304" pitchFamily="18" charset="0"/>
              </a:rPr>
              <a:t>第二。故填</a:t>
            </a:r>
            <a:r>
              <a:rPr lang="en-US" altLang="zh-CN" sz="2400">
                <a:cs typeface="Times New Roman" panose="02020603050405020304" pitchFamily="18" charset="0"/>
              </a:rPr>
              <a:t>second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36372" y="4065077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height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947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3619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Huajiang Grand Canyon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峡谷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Bridge running 625meters above the Beipan River, in Guizhou Province, is set to become the world’s highest bridge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Guizhou is home to more than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world’s top 100 highest bridges and has set the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world’s highest bridge more than once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was in 2003 when the Beipanjiang Guanxing Bridge became the highest hanging bridge in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was in 2016, the Beipanjiang Duge Bridge, and this year, it’s doing it again with a bridge over the deepest part of the Beipan River Valley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Standing at a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780 meters, the bridge will be built in an area known as the “Earth Crack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裂缝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91150" y="1752564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half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06974" y="2231481"/>
            <a:ext cx="1049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record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056492" y="3161004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second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136372" y="4065077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height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2123" y="4964975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考查名词。句意：这座桥高</a:t>
            </a:r>
            <a:r>
              <a:rPr lang="en-US" altLang="zh-CN" sz="2400">
                <a:cs typeface="Times New Roman" panose="02020603050405020304" pitchFamily="18" charset="0"/>
              </a:rPr>
              <a:t>780</a:t>
            </a:r>
            <a:r>
              <a:rPr lang="zh-CN" altLang="zh-CN" sz="2400">
                <a:cs typeface="Times New Roman" panose="02020603050405020304" pitchFamily="18" charset="0"/>
              </a:rPr>
              <a:t>米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将建在一个被称为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地球裂缝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的地区。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＋可数名词单数形式。</a:t>
            </a:r>
            <a:r>
              <a:rPr lang="en-US" altLang="zh-CN" sz="2400">
                <a:cs typeface="Times New Roman" panose="02020603050405020304" pitchFamily="18" charset="0"/>
              </a:rPr>
              <a:t>height</a:t>
            </a:r>
            <a:r>
              <a:rPr lang="zh-CN" altLang="zh-CN" sz="2400">
                <a:cs typeface="Times New Roman" panose="02020603050405020304" pitchFamily="18" charset="0"/>
              </a:rPr>
              <a:t>高度。故填</a:t>
            </a:r>
            <a:r>
              <a:rPr lang="en-US" altLang="zh-CN" sz="2400">
                <a:cs typeface="Times New Roman" panose="02020603050405020304" pitchFamily="18" charset="0"/>
              </a:rPr>
              <a:t>height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147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to be the highest bridge is pretty nice, China built the bridge with another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crossing the huge canyon takes people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hour to drive on the only winding road, but after the Huajiang Grand Canyon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Bridge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two mountains, the crossing time will be lowered to about a minute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1340768"/>
            <a:ext cx="1245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purpose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127654" y="1340768"/>
            <a:ext cx="1021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nearly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2123" y="3452807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5.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考查名词。句意：虽然成为最高的桥梁很好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但中国建造这座桥还有另一个目的。</a:t>
            </a:r>
            <a:r>
              <a:rPr lang="en-US" altLang="zh-CN" sz="2400">
                <a:cs typeface="Times New Roman" panose="02020603050405020304" pitchFamily="18" charset="0"/>
              </a:rPr>
              <a:t>purpose</a:t>
            </a:r>
            <a:r>
              <a:rPr lang="zh-CN" altLang="zh-CN" sz="2400">
                <a:cs typeface="Times New Roman" panose="02020603050405020304" pitchFamily="18" charset="0"/>
              </a:rPr>
              <a:t>目的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名词。故填</a:t>
            </a:r>
            <a:r>
              <a:rPr lang="en-US" altLang="zh-CN" sz="2400">
                <a:cs typeface="Times New Roman" panose="02020603050405020304" pitchFamily="18" charset="0"/>
              </a:rPr>
              <a:t>purpose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2123" y="4572246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6.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　考查介词。句意：现在穿越大峡谷需要人们在唯一蜿蜒的道路上行驶一个多小时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但在花江大峡谷大桥连接两座山之后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穿越峡谷的时间将缩短到大约一分钟。</a:t>
            </a:r>
            <a:r>
              <a:rPr lang="en-US" altLang="zh-CN" sz="2400">
                <a:cs typeface="Times New Roman" panose="02020603050405020304" pitchFamily="18" charset="0"/>
              </a:rPr>
              <a:t>nearly</a:t>
            </a:r>
            <a:r>
              <a:rPr lang="zh-CN" altLang="zh-CN" sz="2400">
                <a:cs typeface="Times New Roman" panose="02020603050405020304" pitchFamily="18" charset="0"/>
              </a:rPr>
              <a:t>几乎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副词。故填</a:t>
            </a:r>
            <a:r>
              <a:rPr lang="en-US" altLang="zh-CN" sz="2400">
                <a:cs typeface="Times New Roman" panose="02020603050405020304" pitchFamily="18" charset="0"/>
              </a:rPr>
              <a:t>nearly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02718" y="2509109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connects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85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to be the highest bridge is pretty nice, China built the bridge with another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crossing the huge canyon takes people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hour to drive on the only winding road, but after the Huajiang Grand Canyon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Bridge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two mountains, the crossing time will be lowered to about a minute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1340768"/>
            <a:ext cx="1245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purpose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127654" y="1340768"/>
            <a:ext cx="1021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nearly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702718" y="2509109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connects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2123" y="3452807"/>
            <a:ext cx="11504580" cy="2238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考查动词。句意：现在穿越大峡谷需要人们在唯一蜿蜒的道路上行驶一个多小时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但在花江大峡谷大桥连接两座山之后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穿越峡谷的时间将缩短到大约一分钟。主语是</a:t>
            </a:r>
            <a:r>
              <a:rPr lang="en-US" altLang="zh-CN" sz="2400">
                <a:cs typeface="Times New Roman" panose="02020603050405020304" pitchFamily="18" charset="0"/>
              </a:rPr>
              <a:t>“the Huajiang Grand Canyon Bridge”,</a:t>
            </a:r>
            <a:r>
              <a:rPr lang="zh-CN" altLang="zh-CN" sz="2400">
                <a:cs typeface="Times New Roman" panose="02020603050405020304" pitchFamily="18" charset="0"/>
              </a:rPr>
              <a:t>第三人称单数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时态为一般现在时</a:t>
            </a:r>
            <a:r>
              <a:rPr lang="en-US" altLang="zh-CN" sz="2400">
                <a:cs typeface="Times New Roman" panose="02020603050405020304" pitchFamily="18" charset="0"/>
              </a:rPr>
              <a:t>,connect</a:t>
            </a:r>
            <a:r>
              <a:rPr lang="zh-CN" altLang="zh-CN" sz="2400">
                <a:cs typeface="Times New Roman" panose="02020603050405020304" pitchFamily="18" charset="0"/>
              </a:rPr>
              <a:t>连接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需要填入动词三单形式</a:t>
            </a:r>
            <a:r>
              <a:rPr lang="en-US" altLang="zh-CN" sz="2400">
                <a:cs typeface="Times New Roman" panose="02020603050405020304" pitchFamily="18" charset="0"/>
              </a:rPr>
              <a:t>connects</a:t>
            </a:r>
            <a:r>
              <a:rPr lang="zh-CN" altLang="zh-CN" sz="2400">
                <a:cs typeface="Times New Roman" panose="02020603050405020304" pitchFamily="18" charset="0"/>
              </a:rPr>
              <a:t>。故填</a:t>
            </a:r>
            <a:r>
              <a:rPr lang="en-US" altLang="zh-CN" sz="2400">
                <a:cs typeface="Times New Roman" panose="02020603050405020304" pitchFamily="18" charset="0"/>
              </a:rPr>
              <a:t>connects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55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5" y="5768678"/>
            <a:ext cx="8928993" cy="61846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local government also wants to turn the bridge into an interesting place for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will be some bars and cafes at both 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one of the bridge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offer a glass elevator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people can enjoy views of the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附近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Huajiang Grand Canyon Bridge is set to become the world’s highest bridge on June 30th, 2025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395524"/>
            <a:ext cx="1218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visitors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702718" y="1946448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towers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2123" y="3524815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8.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考查名词。句意：当地政府还想把这座桥变成一个吸引游客的地方。</a:t>
            </a:r>
            <a:r>
              <a:rPr lang="en-US" altLang="zh-CN" sz="2400">
                <a:cs typeface="Times New Roman" panose="02020603050405020304" pitchFamily="18" charset="0"/>
              </a:rPr>
              <a:t>visitor</a:t>
            </a:r>
            <a:r>
              <a:rPr lang="zh-CN" altLang="zh-CN" sz="2400">
                <a:cs typeface="Times New Roman" panose="02020603050405020304" pitchFamily="18" charset="0"/>
              </a:rPr>
              <a:t>游客。这里前面没有冠词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需要填入名词复数形式。故填</a:t>
            </a:r>
            <a:r>
              <a:rPr lang="en-US" altLang="zh-CN" sz="2400">
                <a:cs typeface="Times New Roman" panose="02020603050405020304" pitchFamily="18" charset="0"/>
              </a:rPr>
              <a:t>visitors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2123" y="4604935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9.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考查名词。句意：此外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其中一座桥塔将提供玻璃电梯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人们可以欣赏附近地区的景色。</a:t>
            </a:r>
            <a:r>
              <a:rPr lang="en-US" altLang="zh-CN" sz="2400">
                <a:cs typeface="Times New Roman" panose="02020603050405020304" pitchFamily="18" charset="0"/>
              </a:rPr>
              <a:t>tower</a:t>
            </a:r>
            <a:r>
              <a:rPr lang="zh-CN" altLang="zh-CN" sz="2400">
                <a:cs typeface="Times New Roman" panose="02020603050405020304" pitchFamily="18" charset="0"/>
              </a:rPr>
              <a:t>塔。</a:t>
            </a:r>
            <a:r>
              <a:rPr lang="en-US" altLang="zh-CN" sz="2400">
                <a:cs typeface="Times New Roman" panose="02020603050405020304" pitchFamily="18" charset="0"/>
              </a:rPr>
              <a:t>one of the</a:t>
            </a:r>
            <a:r>
              <a:rPr lang="zh-CN" altLang="zh-CN" sz="2400">
                <a:cs typeface="Times New Roman" panose="02020603050405020304" pitchFamily="18" charset="0"/>
              </a:rPr>
              <a:t>＋可数名词复数。故填</a:t>
            </a:r>
            <a:r>
              <a:rPr lang="en-US" altLang="zh-CN" sz="2400">
                <a:cs typeface="Times New Roman" panose="02020603050405020304" pitchFamily="18" charset="0"/>
              </a:rPr>
              <a:t>towers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3" name="易错警示.eps" descr="id:21474910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8945" y="5841846"/>
            <a:ext cx="1478280" cy="428625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134766" y="5732992"/>
            <a:ext cx="445987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chemeClr val="tx1"/>
                </a:solidFill>
                <a:cs typeface="Times New Roman" panose="02020603050405020304" pitchFamily="18" charset="0"/>
              </a:rPr>
              <a:t>one</a:t>
            </a:r>
            <a:r>
              <a:rPr lang="en-US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chemeClr val="tx1"/>
                </a:solidFill>
                <a:cs typeface="Times New Roman" panose="02020603050405020304" pitchFamily="18" charset="0"/>
              </a:rPr>
              <a:t>of</a:t>
            </a:r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后接名词复数</a:t>
            </a:r>
            <a:r>
              <a:rPr lang="en-US" altLang="zh-CN" sz="2400">
                <a:solidFill>
                  <a:schemeClr val="tx1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不是单数。</a:t>
            </a:r>
            <a:endParaRPr lang="zh-CN" altLang="zh-CN" sz="100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46734" y="2448809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nearby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31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  <p:bldP spid="12" grpId="0"/>
      <p:bldP spid="1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541</Words>
  <Application>Microsoft Office PowerPoint</Application>
  <PresentationFormat>自定义</PresentationFormat>
  <Paragraphs>58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457</cp:revision>
  <dcterms:created xsi:type="dcterms:W3CDTF">2020-11-06T05:24:00Z</dcterms:created>
  <dcterms:modified xsi:type="dcterms:W3CDTF">2025-09-17T19:47:18Z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